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31" r:id="rId3"/>
    <p:sldId id="332" r:id="rId4"/>
    <p:sldId id="333" r:id="rId5"/>
    <p:sldId id="334" r:id="rId6"/>
    <p:sldId id="335" r:id="rId7"/>
    <p:sldId id="336" r:id="rId8"/>
    <p:sldId id="337" r:id="rId9"/>
    <p:sldId id="338" r:id="rId10"/>
    <p:sldId id="313" r:id="rId11"/>
    <p:sldId id="317" r:id="rId12"/>
    <p:sldId id="318" r:id="rId13"/>
    <p:sldId id="319" r:id="rId14"/>
    <p:sldId id="314" r:id="rId15"/>
    <p:sldId id="315" r:id="rId16"/>
    <p:sldId id="316" r:id="rId17"/>
    <p:sldId id="320" r:id="rId18"/>
    <p:sldId id="321" r:id="rId19"/>
    <p:sldId id="322" r:id="rId20"/>
    <p:sldId id="323" r:id="rId21"/>
    <p:sldId id="324" r:id="rId22"/>
    <p:sldId id="325" r:id="rId23"/>
    <p:sldId id="326" r:id="rId24"/>
    <p:sldId id="327" r:id="rId25"/>
    <p:sldId id="328" r:id="rId26"/>
    <p:sldId id="329" r:id="rId27"/>
    <p:sldId id="33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7" autoAdjust="0"/>
    <p:restoredTop sz="94660"/>
  </p:normalViewPr>
  <p:slideViewPr>
    <p:cSldViewPr snapToGrid="0">
      <p:cViewPr varScale="1">
        <p:scale>
          <a:sx n="69" d="100"/>
          <a:sy n="69" d="100"/>
        </p:scale>
        <p:origin x="780" y="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6712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2365481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328853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9190478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139205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20700964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24432858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579954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365593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771116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716606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10676290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967007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188294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2898857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9B71368-C217-4F23-944E-A96818A763CE}" type="datetimeFigureOut">
              <a:rPr lang="en-CA" smtClean="0"/>
              <a:pPr/>
              <a:t>2018-09-30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2885A7B-F377-43B5-9831-FAB8902F53CA}" type="slidenum">
              <a:rPr lang="en-CA" smtClean="0"/>
              <a:pPr/>
              <a:t>‹#›</a:t>
            </a:fld>
            <a:endParaRPr lang="en-CA"/>
          </a:p>
        </p:txBody>
      </p:sp>
    </p:spTree>
    <p:extLst>
      <p:ext uri="{BB962C8B-B14F-4D97-AF65-F5344CB8AC3E}">
        <p14:creationId xmlns:p14="http://schemas.microsoft.com/office/powerpoint/2010/main" val="1850924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9B71368-C217-4F23-944E-A96818A763CE}" type="datetimeFigureOut">
              <a:rPr lang="en-CA" smtClean="0"/>
              <a:pPr/>
              <a:t>2018-09-30</a:t>
            </a:fld>
            <a:endParaRPr lang="en-C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2885A7B-F377-43B5-9831-FAB8902F53CA}" type="slidenum">
              <a:rPr lang="en-CA" smtClean="0"/>
              <a:pPr/>
              <a:t>‹#›</a:t>
            </a:fld>
            <a:endParaRPr lang="en-CA"/>
          </a:p>
        </p:txBody>
      </p:sp>
    </p:spTree>
    <p:extLst>
      <p:ext uri="{BB962C8B-B14F-4D97-AF65-F5344CB8AC3E}">
        <p14:creationId xmlns:p14="http://schemas.microsoft.com/office/powerpoint/2010/main" val="40839398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en.wikipedia.org/wiki/Feminism_in_Canada"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youtube.com/watch?v=T7e0j7BFKoo&amp;t=31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a:t>WGST 100-991: Introduction to Women’s and Gender Studies</a:t>
            </a:r>
          </a:p>
        </p:txBody>
      </p:sp>
      <p:sp>
        <p:nvSpPr>
          <p:cNvPr id="3" name="Subtitle 2"/>
          <p:cNvSpPr>
            <a:spLocks noGrp="1"/>
          </p:cNvSpPr>
          <p:nvPr>
            <p:ph type="subTitle" idx="1"/>
          </p:nvPr>
        </p:nvSpPr>
        <p:spPr/>
        <p:txBody>
          <a:bodyPr/>
          <a:lstStyle/>
          <a:p>
            <a:r>
              <a:rPr lang="en-CA" dirty="0"/>
              <a:t>Week 5: Wednesday, Oct. 3/18</a:t>
            </a:r>
          </a:p>
          <a:p>
            <a:r>
              <a:rPr lang="en-CA" dirty="0"/>
              <a:t>Construction of Sex and Gender: The Waves Part II</a:t>
            </a:r>
          </a:p>
          <a:p>
            <a:endParaRPr lang="en-CA" dirty="0"/>
          </a:p>
        </p:txBody>
      </p:sp>
    </p:spTree>
    <p:extLst>
      <p:ext uri="{BB962C8B-B14F-4D97-AF65-F5344CB8AC3E}">
        <p14:creationId xmlns:p14="http://schemas.microsoft.com/office/powerpoint/2010/main" val="1277349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Reproductive Freedoms (The Pill)</a:t>
            </a:r>
          </a:p>
        </p:txBody>
      </p:sp>
      <p:sp>
        <p:nvSpPr>
          <p:cNvPr id="3" name="Content Placeholder 2"/>
          <p:cNvSpPr>
            <a:spLocks noGrp="1"/>
          </p:cNvSpPr>
          <p:nvPr>
            <p:ph idx="1"/>
          </p:nvPr>
        </p:nvSpPr>
        <p:spPr/>
        <p:txBody>
          <a:bodyPr/>
          <a:lstStyle/>
          <a:p>
            <a:r>
              <a:rPr lang="en-US" dirty="0"/>
              <a:t>Co-invented by birth control activist Margaret Sanger (the idea and funder) and Biologist Gregory </a:t>
            </a:r>
            <a:r>
              <a:rPr lang="en-US" dirty="0" err="1"/>
              <a:t>Pincus</a:t>
            </a:r>
            <a:r>
              <a:rPr lang="en-US" dirty="0"/>
              <a:t> in 1956-57.</a:t>
            </a:r>
          </a:p>
          <a:p>
            <a:r>
              <a:rPr lang="en-US" dirty="0" err="1"/>
              <a:t>Enovid</a:t>
            </a:r>
            <a:r>
              <a:rPr lang="en-US" dirty="0"/>
              <a:t> approved by the FDA for treatment of “menstrual disorders.”</a:t>
            </a:r>
          </a:p>
          <a:p>
            <a:r>
              <a:rPr lang="en-US" dirty="0"/>
              <a:t>Becomes so popular it makes the cover of Time Magazine in 1967.</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Reproductive Freedoms (The Pill)</a:t>
            </a:r>
          </a:p>
        </p:txBody>
      </p:sp>
      <p:pic>
        <p:nvPicPr>
          <p:cNvPr id="4" name="Content Placeholder 3" descr="sangernew.jpg"/>
          <p:cNvPicPr>
            <a:picLocks noGrp="1" noChangeAspect="1"/>
          </p:cNvPicPr>
          <p:nvPr>
            <p:ph idx="1"/>
          </p:nvPr>
        </p:nvPicPr>
        <p:blipFill>
          <a:blip r:embed="rId2" cstate="print"/>
          <a:stretch>
            <a:fillRect/>
          </a:stretch>
        </p:blipFill>
        <p:spPr>
          <a:xfrm>
            <a:off x="2509284" y="2264735"/>
            <a:ext cx="5007935" cy="4199860"/>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Reproductive Freedoms (The Pill)</a:t>
            </a:r>
          </a:p>
        </p:txBody>
      </p:sp>
      <p:pic>
        <p:nvPicPr>
          <p:cNvPr id="4" name="Content Placeholder 3" descr="gregory-goodwin-pincus-jew-4642.jpg"/>
          <p:cNvPicPr>
            <a:picLocks noGrp="1" noChangeAspect="1"/>
          </p:cNvPicPr>
          <p:nvPr>
            <p:ph idx="1"/>
          </p:nvPr>
        </p:nvPicPr>
        <p:blipFill>
          <a:blip r:embed="rId2" cstate="print"/>
          <a:stretch>
            <a:fillRect/>
          </a:stretch>
        </p:blipFill>
        <p:spPr>
          <a:xfrm>
            <a:off x="2211572" y="2179674"/>
            <a:ext cx="5411972" cy="4359349"/>
          </a:xfr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Reproductive Freedoms (The Pill)</a:t>
            </a:r>
          </a:p>
        </p:txBody>
      </p:sp>
      <p:pic>
        <p:nvPicPr>
          <p:cNvPr id="4" name="Content Placeholder 3" descr="1101670407_400.jpg"/>
          <p:cNvPicPr>
            <a:picLocks noGrp="1" noChangeAspect="1"/>
          </p:cNvPicPr>
          <p:nvPr>
            <p:ph idx="1"/>
          </p:nvPr>
        </p:nvPicPr>
        <p:blipFill>
          <a:blip r:embed="rId2" cstate="print"/>
          <a:stretch>
            <a:fillRect/>
          </a:stretch>
        </p:blipFill>
        <p:spPr>
          <a:xfrm>
            <a:off x="2115879" y="2160588"/>
            <a:ext cx="5858540" cy="4367803"/>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Reproductive Freedoms (the Pill)</a:t>
            </a:r>
          </a:p>
        </p:txBody>
      </p:sp>
      <p:sp>
        <p:nvSpPr>
          <p:cNvPr id="3" name="Content Placeholder 2"/>
          <p:cNvSpPr>
            <a:spLocks noGrp="1"/>
          </p:cNvSpPr>
          <p:nvPr>
            <p:ph idx="1"/>
          </p:nvPr>
        </p:nvSpPr>
        <p:spPr/>
        <p:txBody>
          <a:bodyPr/>
          <a:lstStyle/>
          <a:p>
            <a:r>
              <a:rPr lang="en-US" dirty="0"/>
              <a:t>Gives woman unprecedented control over fertility.</a:t>
            </a:r>
          </a:p>
          <a:p>
            <a:r>
              <a:rPr lang="en-US" dirty="0"/>
              <a:t>A key role in in forming modern female economic control.</a:t>
            </a:r>
          </a:p>
          <a:p>
            <a:r>
              <a:rPr lang="en-US" dirty="0"/>
              <a:t>Popularity in that it separates from sexual intercourse (unlike other contraceptives) and makes its choice in use a wholly private one.</a:t>
            </a:r>
          </a:p>
          <a:p>
            <a:r>
              <a:rPr lang="en-US" dirty="0"/>
              <a:t>Soon after the birth control pill was legalized, there was a sharp increase in college attendance and graduation rates for women.</a:t>
            </a:r>
          </a:p>
          <a:p>
            <a:r>
              <a:rPr lang="en-US" dirty="0"/>
              <a:t>The ability to control fertility without sacrificing sexual relationships allowed women to make long term educational and career plans.</a:t>
            </a:r>
          </a:p>
          <a:p>
            <a:r>
              <a:rPr lang="en-US" dirty="0"/>
              <a:t>Ushered in the Sexual Revolution.</a:t>
            </a:r>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Reproductive Freedoms (the Pill)</a:t>
            </a:r>
          </a:p>
        </p:txBody>
      </p:sp>
      <p:sp>
        <p:nvSpPr>
          <p:cNvPr id="3" name="Content Placeholder 2"/>
          <p:cNvSpPr>
            <a:spLocks noGrp="1"/>
          </p:cNvSpPr>
          <p:nvPr>
            <p:ph idx="1"/>
          </p:nvPr>
        </p:nvSpPr>
        <p:spPr/>
        <p:txBody>
          <a:bodyPr/>
          <a:lstStyle/>
          <a:p>
            <a:r>
              <a:rPr lang="en-US" dirty="0"/>
              <a:t>In Canada</a:t>
            </a:r>
          </a:p>
          <a:p>
            <a:r>
              <a:rPr lang="en-US" dirty="0"/>
              <a:t>The pill had been available with a doctor's prescription to Canadian women as early as 1957, but only for "menstrual irregularities" — never (at least officially) as a means of avoiding conception.</a:t>
            </a:r>
          </a:p>
          <a:p>
            <a:r>
              <a:rPr lang="en-US" dirty="0"/>
              <a:t>At the time, advertising or selling contraceptives could result in a fine or jail time, unless it could be shown to be in the "public good.“</a:t>
            </a:r>
          </a:p>
          <a:p>
            <a:r>
              <a:rPr lang="en-US" dirty="0"/>
              <a:t>illegal in Canada until 1969, when a Trudeau government bill that also legalized "therapeutic" abortions and homosexual acts between consenting adults was passed by Parliament.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Reproductive Freedoms (the Pill)</a:t>
            </a:r>
          </a:p>
        </p:txBody>
      </p:sp>
      <p:sp>
        <p:nvSpPr>
          <p:cNvPr id="3" name="Content Placeholder 2"/>
          <p:cNvSpPr>
            <a:spLocks noGrp="1"/>
          </p:cNvSpPr>
          <p:nvPr>
            <p:ph idx="1"/>
          </p:nvPr>
        </p:nvSpPr>
        <p:spPr/>
        <p:txBody>
          <a:bodyPr>
            <a:normAutofit lnSpcReduction="10000"/>
          </a:bodyPr>
          <a:lstStyle/>
          <a:p>
            <a:r>
              <a:rPr lang="en-US" dirty="0"/>
              <a:t>Early arguments against it:</a:t>
            </a:r>
          </a:p>
          <a:p>
            <a:r>
              <a:rPr lang="en-US" b="1" dirty="0"/>
              <a:t>Catholic Church</a:t>
            </a:r>
            <a:r>
              <a:rPr lang="en-US" dirty="0"/>
              <a:t>-Prescribing the oral contraceptive to young single females would lead to a breakdown in morality and rampant sexual promiscuity/</a:t>
            </a:r>
          </a:p>
          <a:p>
            <a:r>
              <a:rPr lang="en-US" b="1" dirty="0"/>
              <a:t>Medical Community</a:t>
            </a:r>
            <a:r>
              <a:rPr lang="en-US" dirty="0"/>
              <a:t>-that the pill made women unfeminine and that some patients complained "they were no longer interested in their homes, in their children, even in their husbands.“</a:t>
            </a:r>
          </a:p>
          <a:p>
            <a:r>
              <a:rPr lang="en-US" b="1" dirty="0"/>
              <a:t>Politics</a:t>
            </a:r>
            <a:r>
              <a:rPr lang="en-US" dirty="0"/>
              <a:t>-A Toronto Liberal MP, who vocally opposed his party's bid to legalize contraception, proclaimed in 1966 that use of the pill was already emptying out hospital maternity wards.</a:t>
            </a:r>
          </a:p>
          <a:p>
            <a:r>
              <a:rPr lang="en-US" i="1" dirty="0"/>
              <a:t>“What we need is not birth-control, but self-control," Ralph Cowan told the now-defunct Weekend Magazine. "If things go on this way, in 20 years we'll have so many old people there won't be enough young people to pay for their welfare programs.”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a:t>
            </a:r>
          </a:p>
        </p:txBody>
      </p:sp>
      <p:sp>
        <p:nvSpPr>
          <p:cNvPr id="3" name="Content Placeholder 2"/>
          <p:cNvSpPr>
            <a:spLocks noGrp="1"/>
          </p:cNvSpPr>
          <p:nvPr>
            <p:ph idx="1"/>
          </p:nvPr>
        </p:nvSpPr>
        <p:spPr/>
        <p:txBody>
          <a:bodyPr>
            <a:normAutofit fontScale="92500" lnSpcReduction="20000"/>
          </a:bodyPr>
          <a:lstStyle/>
          <a:p>
            <a:r>
              <a:rPr lang="en-US" dirty="0"/>
              <a:t>As per </a:t>
            </a:r>
            <a:r>
              <a:rPr lang="en-US" dirty="0" err="1"/>
              <a:t>StatsCanada</a:t>
            </a:r>
            <a:r>
              <a:rPr lang="en-US" dirty="0"/>
              <a:t>:</a:t>
            </a:r>
          </a:p>
          <a:p>
            <a:r>
              <a:rPr lang="en-US" dirty="0"/>
              <a:t>Of every 100 incidents of sexual assault, only 6 are reported to the police </a:t>
            </a:r>
          </a:p>
          <a:p>
            <a:r>
              <a:rPr lang="en-US" dirty="0"/>
              <a:t>1 - 2% of "date rape" sexual assaults are reported to the police</a:t>
            </a:r>
          </a:p>
          <a:p>
            <a:r>
              <a:rPr lang="en-US" dirty="0"/>
              <a:t>1 in 4 North American women will be sexually assaulted during their lifetime and 11% of women have physical injury resulting for sexual assault</a:t>
            </a:r>
          </a:p>
          <a:p>
            <a:r>
              <a:rPr lang="en-US" dirty="0"/>
              <a:t>Only 2 - 4% of all sexual assaults reported are false reports</a:t>
            </a:r>
          </a:p>
          <a:p>
            <a:r>
              <a:rPr lang="en-US" dirty="0"/>
              <a:t>80% of all sex crime victims are women</a:t>
            </a:r>
          </a:p>
          <a:p>
            <a:r>
              <a:rPr lang="en-US" dirty="0"/>
              <a:t>17% of girls under 16 have experienced some form of incest</a:t>
            </a:r>
          </a:p>
          <a:p>
            <a:r>
              <a:rPr lang="en-US" dirty="0"/>
              <a:t>83% of disabled women will be sexual assaulted during their lifetime </a:t>
            </a:r>
          </a:p>
          <a:p>
            <a:r>
              <a:rPr lang="en-US" dirty="0"/>
              <a:t>half of all sexual offenders are married or in long term relationships</a:t>
            </a:r>
          </a:p>
          <a:p>
            <a:r>
              <a:rPr lang="en-US" dirty="0"/>
              <a:t>57% of aboriginal women have been sexually abused</a:t>
            </a:r>
          </a:p>
          <a:p>
            <a:r>
              <a:rPr lang="en-US" dirty="0"/>
              <a:t>80% of assailants are friends and family of the victim</a:t>
            </a:r>
          </a:p>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a:t>
            </a:r>
            <a:endParaRPr lang="en-CA" dirty="0"/>
          </a:p>
        </p:txBody>
      </p:sp>
      <p:sp>
        <p:nvSpPr>
          <p:cNvPr id="3" name="Content Placeholder 2"/>
          <p:cNvSpPr>
            <a:spLocks noGrp="1"/>
          </p:cNvSpPr>
          <p:nvPr>
            <p:ph idx="1"/>
          </p:nvPr>
        </p:nvSpPr>
        <p:spPr/>
        <p:txBody>
          <a:bodyPr/>
          <a:lstStyle/>
          <a:p>
            <a:r>
              <a:rPr lang="en-US" dirty="0"/>
              <a:t>Separate but equal spaces for women.</a:t>
            </a:r>
          </a:p>
          <a:p>
            <a:r>
              <a:rPr lang="en-US" dirty="0"/>
              <a:t>The idea of unequal power relations in the private sphere.</a:t>
            </a:r>
          </a:p>
          <a:p>
            <a:r>
              <a:rPr lang="en-US" dirty="0"/>
              <a:t>Women in culture are portrayed as sex objects and dehumanized.</a:t>
            </a:r>
          </a:p>
          <a:p>
            <a:r>
              <a:rPr lang="en-US" dirty="0"/>
              <a:t>1963 Betty Friedan, </a:t>
            </a:r>
            <a:r>
              <a:rPr lang="en-US" b="1" i="1" dirty="0"/>
              <a:t>The Feminine Mystique.</a:t>
            </a:r>
          </a:p>
          <a:p>
            <a:r>
              <a:rPr lang="en-US" dirty="0"/>
              <a:t>Explicitly objected to how women were depicted in the mainstream media, and how placing them at home.</a:t>
            </a:r>
          </a:p>
          <a:p>
            <a:r>
              <a:rPr lang="en-US" dirty="0"/>
              <a:t>The perfect nuclear family image depicted and strongly marketed at the time, she wrote, did not reflect happiness and was rather degrading for women.</a:t>
            </a:r>
          </a:p>
          <a:p>
            <a:r>
              <a:rPr lang="en-US" dirty="0"/>
              <a:t>“The problem that has no name.”</a:t>
            </a:r>
          </a:p>
          <a:p>
            <a:endParaRPr lang="en-CA" dirty="0"/>
          </a:p>
        </p:txBody>
      </p:sp>
    </p:spTree>
    <p:extLst>
      <p:ext uri="{BB962C8B-B14F-4D97-AF65-F5344CB8AC3E}">
        <p14:creationId xmlns:p14="http://schemas.microsoft.com/office/powerpoint/2010/main" val="3169120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Women-Betty Friedan</a:t>
            </a:r>
            <a:endParaRPr lang="en-CA" dirty="0"/>
          </a:p>
        </p:txBody>
      </p:sp>
      <p:pic>
        <p:nvPicPr>
          <p:cNvPr id="4" name="Content Placeholder 3" descr="0220_friedan.jpg"/>
          <p:cNvPicPr>
            <a:picLocks noGrp="1" noChangeAspect="1"/>
          </p:cNvPicPr>
          <p:nvPr>
            <p:ph idx="1"/>
          </p:nvPr>
        </p:nvPicPr>
        <p:blipFill>
          <a:blip r:embed="rId2" cstate="print"/>
          <a:stretch>
            <a:fillRect/>
          </a:stretch>
        </p:blipFill>
        <p:spPr>
          <a:xfrm>
            <a:off x="1196622" y="1930399"/>
            <a:ext cx="7529689" cy="4052711"/>
          </a:xfrm>
          <a:prstGeom prst="rect">
            <a:avLst/>
          </a:prstGeom>
        </p:spPr>
      </p:pic>
    </p:spTree>
    <p:extLst>
      <p:ext uri="{BB962C8B-B14F-4D97-AF65-F5344CB8AC3E}">
        <p14:creationId xmlns:p14="http://schemas.microsoft.com/office/powerpoint/2010/main" val="7943385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AE0FC-9D56-46FC-BE16-4850D0016DA8}"/>
              </a:ext>
            </a:extLst>
          </p:cNvPr>
          <p:cNvSpPr>
            <a:spLocks noGrp="1"/>
          </p:cNvSpPr>
          <p:nvPr>
            <p:ph type="title"/>
          </p:nvPr>
        </p:nvSpPr>
        <p:spPr/>
        <p:txBody>
          <a:bodyPr/>
          <a:lstStyle/>
          <a:p>
            <a:r>
              <a:rPr lang="en-US" dirty="0"/>
              <a:t>Second Wave of Feminism: Changes in Law</a:t>
            </a:r>
            <a:endParaRPr lang="en-CA" dirty="0"/>
          </a:p>
        </p:txBody>
      </p:sp>
      <p:sp>
        <p:nvSpPr>
          <p:cNvPr id="3" name="Content Placeholder 2">
            <a:extLst>
              <a:ext uri="{FF2B5EF4-FFF2-40B4-BE49-F238E27FC236}">
                <a16:creationId xmlns:a16="http://schemas.microsoft.com/office/drawing/2014/main" id="{5B018A5C-2393-4F83-90D2-F4E06D88E29F}"/>
              </a:ext>
            </a:extLst>
          </p:cNvPr>
          <p:cNvSpPr>
            <a:spLocks noGrp="1"/>
          </p:cNvSpPr>
          <p:nvPr>
            <p:ph idx="1"/>
          </p:nvPr>
        </p:nvSpPr>
        <p:spPr/>
        <p:txBody>
          <a:bodyPr/>
          <a:lstStyle/>
          <a:p>
            <a:r>
              <a:rPr lang="en-US" dirty="0"/>
              <a:t>Canada Human Rights Act, 1977</a:t>
            </a:r>
          </a:p>
          <a:p>
            <a:r>
              <a:rPr lang="en-US" dirty="0"/>
              <a:t>Equal pay for equal work of equal value</a:t>
            </a:r>
          </a:p>
          <a:p>
            <a:r>
              <a:rPr lang="en-US" dirty="0"/>
              <a:t>No discrimination based on race, sex, religion or disability.</a:t>
            </a:r>
          </a:p>
          <a:p>
            <a:r>
              <a:rPr lang="en-US" dirty="0"/>
              <a:t>Canadian Human Rights Commission created out of the Act to investigate and settle complaints within federal jurisdiction</a:t>
            </a:r>
            <a:r>
              <a:rPr lang="en-CA" dirty="0"/>
              <a:t>.</a:t>
            </a:r>
            <a:endParaRPr lang="en-US" dirty="0"/>
          </a:p>
          <a:p>
            <a:endParaRPr lang="en-CA" dirty="0"/>
          </a:p>
        </p:txBody>
      </p:sp>
    </p:spTree>
    <p:extLst>
      <p:ext uri="{BB962C8B-B14F-4D97-AF65-F5344CB8AC3E}">
        <p14:creationId xmlns:p14="http://schemas.microsoft.com/office/powerpoint/2010/main" val="1177982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Women-Nuclear Family</a:t>
            </a:r>
            <a:endParaRPr lang="en-CA" dirty="0"/>
          </a:p>
        </p:txBody>
      </p:sp>
      <p:pic>
        <p:nvPicPr>
          <p:cNvPr id="4" name="Content Placeholder 3" descr="Unknown-35-1024x1005.jpg"/>
          <p:cNvPicPr>
            <a:picLocks noGrp="1" noChangeAspect="1"/>
          </p:cNvPicPr>
          <p:nvPr>
            <p:ph idx="1"/>
          </p:nvPr>
        </p:nvPicPr>
        <p:blipFill>
          <a:blip r:embed="rId2" cstate="print"/>
          <a:stretch>
            <a:fillRect/>
          </a:stretch>
        </p:blipFill>
        <p:spPr>
          <a:xfrm>
            <a:off x="1399822" y="2160588"/>
            <a:ext cx="6897511" cy="3881437"/>
          </a:xfrm>
          <a:prstGeom prst="rect">
            <a:avLst/>
          </a:prstGeom>
        </p:spPr>
      </p:pic>
    </p:spTree>
    <p:extLst>
      <p:ext uri="{BB962C8B-B14F-4D97-AF65-F5344CB8AC3E}">
        <p14:creationId xmlns:p14="http://schemas.microsoft.com/office/powerpoint/2010/main" val="4484533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Women-Advertisement</a:t>
            </a:r>
            <a:endParaRPr lang="en-CA" dirty="0"/>
          </a:p>
        </p:txBody>
      </p:sp>
      <p:pic>
        <p:nvPicPr>
          <p:cNvPr id="4" name="Content Placeholder 3" descr="1.jpg"/>
          <p:cNvPicPr>
            <a:picLocks noGrp="1" noChangeAspect="1"/>
          </p:cNvPicPr>
          <p:nvPr>
            <p:ph idx="1"/>
          </p:nvPr>
        </p:nvPicPr>
        <p:blipFill>
          <a:blip r:embed="rId2" cstate="print"/>
          <a:stretch>
            <a:fillRect/>
          </a:stretch>
        </p:blipFill>
        <p:spPr>
          <a:xfrm>
            <a:off x="1411110" y="1975556"/>
            <a:ext cx="7123289" cy="4176888"/>
          </a:xfrm>
          <a:prstGeom prst="rect">
            <a:avLst/>
          </a:prstGeom>
        </p:spPr>
      </p:pic>
    </p:spTree>
    <p:extLst>
      <p:ext uri="{BB962C8B-B14F-4D97-AF65-F5344CB8AC3E}">
        <p14:creationId xmlns:p14="http://schemas.microsoft.com/office/powerpoint/2010/main" val="27072251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a:t>
            </a:r>
            <a:endParaRPr lang="en-CA" dirty="0"/>
          </a:p>
        </p:txBody>
      </p:sp>
      <p:pic>
        <p:nvPicPr>
          <p:cNvPr id="4" name="Content Placeholder 3" descr="offending_deodorant2-e13893829729241.jpg"/>
          <p:cNvPicPr>
            <a:picLocks noGrp="1" noChangeAspect="1"/>
          </p:cNvPicPr>
          <p:nvPr>
            <p:ph idx="1"/>
          </p:nvPr>
        </p:nvPicPr>
        <p:blipFill>
          <a:blip r:embed="rId2" cstate="print"/>
          <a:stretch>
            <a:fillRect/>
          </a:stretch>
        </p:blipFill>
        <p:spPr>
          <a:xfrm>
            <a:off x="1309511" y="2160588"/>
            <a:ext cx="7236177" cy="3881437"/>
          </a:xfrm>
          <a:prstGeom prst="rect">
            <a:avLst/>
          </a:prstGeom>
        </p:spPr>
      </p:pic>
    </p:spTree>
    <p:extLst>
      <p:ext uri="{BB962C8B-B14F-4D97-AF65-F5344CB8AC3E}">
        <p14:creationId xmlns:p14="http://schemas.microsoft.com/office/powerpoint/2010/main" val="41138827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a:t>
            </a:r>
            <a:endParaRPr lang="en-CA" dirty="0"/>
          </a:p>
        </p:txBody>
      </p:sp>
      <p:pic>
        <p:nvPicPr>
          <p:cNvPr id="4" name="Content Placeholder 3" descr="ad-collage1.jpg"/>
          <p:cNvPicPr>
            <a:picLocks noGrp="1" noChangeAspect="1"/>
          </p:cNvPicPr>
          <p:nvPr>
            <p:ph idx="1"/>
          </p:nvPr>
        </p:nvPicPr>
        <p:blipFill>
          <a:blip r:embed="rId2" cstate="print"/>
          <a:stretch>
            <a:fillRect/>
          </a:stretch>
        </p:blipFill>
        <p:spPr>
          <a:xfrm>
            <a:off x="891822" y="2160588"/>
            <a:ext cx="7139145" cy="3881437"/>
          </a:xfrm>
          <a:prstGeom prst="rect">
            <a:avLst/>
          </a:prstGeom>
        </p:spPr>
      </p:pic>
    </p:spTree>
    <p:extLst>
      <p:ext uri="{BB962C8B-B14F-4D97-AF65-F5344CB8AC3E}">
        <p14:creationId xmlns:p14="http://schemas.microsoft.com/office/powerpoint/2010/main" val="19438205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a:t>
            </a:r>
            <a:endParaRPr lang="en-CA" dirty="0"/>
          </a:p>
        </p:txBody>
      </p:sp>
      <p:pic>
        <p:nvPicPr>
          <p:cNvPr id="4" name="Content Placeholder 3" descr="article-0-16B0E78E000005DC-570_964x852.jpg"/>
          <p:cNvPicPr>
            <a:picLocks noGrp="1" noChangeAspect="1"/>
          </p:cNvPicPr>
          <p:nvPr>
            <p:ph idx="1"/>
          </p:nvPr>
        </p:nvPicPr>
        <p:blipFill>
          <a:blip r:embed="rId2" cstate="print"/>
          <a:stretch>
            <a:fillRect/>
          </a:stretch>
        </p:blipFill>
        <p:spPr>
          <a:xfrm>
            <a:off x="1083734" y="2160588"/>
            <a:ext cx="6886222" cy="3881437"/>
          </a:xfrm>
          <a:prstGeom prst="rect">
            <a:avLst/>
          </a:prstGeom>
        </p:spPr>
      </p:pic>
    </p:spTree>
    <p:extLst>
      <p:ext uri="{BB962C8B-B14F-4D97-AF65-F5344CB8AC3E}">
        <p14:creationId xmlns:p14="http://schemas.microsoft.com/office/powerpoint/2010/main" val="17276670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a:t>
            </a:r>
            <a:endParaRPr lang="en-CA" dirty="0"/>
          </a:p>
        </p:txBody>
      </p:sp>
      <p:sp>
        <p:nvSpPr>
          <p:cNvPr id="3" name="Content Placeholder 2"/>
          <p:cNvSpPr>
            <a:spLocks noGrp="1"/>
          </p:cNvSpPr>
          <p:nvPr>
            <p:ph idx="1"/>
          </p:nvPr>
        </p:nvSpPr>
        <p:spPr/>
        <p:txBody>
          <a:bodyPr>
            <a:normAutofit lnSpcReduction="10000"/>
          </a:bodyPr>
          <a:lstStyle/>
          <a:p>
            <a:r>
              <a:rPr lang="en-US" dirty="0"/>
              <a:t>In Canada</a:t>
            </a:r>
          </a:p>
          <a:p>
            <a:r>
              <a:rPr lang="en-US" dirty="0"/>
              <a:t>The Battered Women’s Shelter Movement in Canada emerged predominantly during the late 1960s and early 1970s, within the framework of second wave feminism.</a:t>
            </a:r>
          </a:p>
          <a:p>
            <a:r>
              <a:rPr lang="en-US" dirty="0"/>
              <a:t>Building on the oft-used second wave slogan, “the personal is political, second wave understandings of the state's role in regulating private life paved the road for a re-conceptualization of domestic violence as a social problem as opposed to a completely private matter.</a:t>
            </a:r>
          </a:p>
          <a:p>
            <a:r>
              <a:rPr lang="en-US" dirty="0"/>
              <a:t>The movement was generated in large part because for women who had experienced domestic violence, “there was no place to go.”</a:t>
            </a:r>
          </a:p>
          <a:p>
            <a:r>
              <a:rPr lang="en-US" dirty="0"/>
              <a:t>However, several feminists have criticized the Battered Women's movement for its reliance on the battered woman-as-victim archetype.</a:t>
            </a:r>
            <a:r>
              <a:rPr lang="en-US" baseline="30000" dirty="0">
                <a:hlinkClick r:id="rId2"/>
              </a:rPr>
              <a:t>[</a:t>
            </a:r>
            <a:endParaRPr lang="en-US" dirty="0"/>
          </a:p>
          <a:p>
            <a:endParaRPr lang="en-CA" dirty="0"/>
          </a:p>
        </p:txBody>
      </p:sp>
    </p:spTree>
    <p:extLst>
      <p:ext uri="{BB962C8B-B14F-4D97-AF65-F5344CB8AC3E}">
        <p14:creationId xmlns:p14="http://schemas.microsoft.com/office/powerpoint/2010/main" val="18269790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a:t>
            </a:r>
            <a:endParaRPr lang="en-CA" dirty="0"/>
          </a:p>
        </p:txBody>
      </p:sp>
      <p:pic>
        <p:nvPicPr>
          <p:cNvPr id="4" name="Content Placeholder 3" descr="Girl@Fence.jpg"/>
          <p:cNvPicPr>
            <a:picLocks noGrp="1" noChangeAspect="1"/>
          </p:cNvPicPr>
          <p:nvPr>
            <p:ph idx="1"/>
          </p:nvPr>
        </p:nvPicPr>
        <p:blipFill>
          <a:blip r:embed="rId2" cstate="print"/>
          <a:stretch>
            <a:fillRect/>
          </a:stretch>
        </p:blipFill>
        <p:spPr>
          <a:xfrm>
            <a:off x="1591733" y="1975556"/>
            <a:ext cx="6434667" cy="4199466"/>
          </a:xfrm>
          <a:prstGeom prst="rect">
            <a:avLst/>
          </a:prstGeom>
        </p:spPr>
      </p:pic>
    </p:spTree>
    <p:extLst>
      <p:ext uri="{BB962C8B-B14F-4D97-AF65-F5344CB8AC3E}">
        <p14:creationId xmlns:p14="http://schemas.microsoft.com/office/powerpoint/2010/main" val="34579606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Wave of Feminism: Violence against Women</a:t>
            </a:r>
            <a:endParaRPr lang="en-CA" dirty="0"/>
          </a:p>
        </p:txBody>
      </p:sp>
      <p:pic>
        <p:nvPicPr>
          <p:cNvPr id="4" name="Content Placeholder 3" descr="ob11144_lg.jpg"/>
          <p:cNvPicPr>
            <a:picLocks noGrp="1" noChangeAspect="1"/>
          </p:cNvPicPr>
          <p:nvPr>
            <p:ph idx="1"/>
          </p:nvPr>
        </p:nvPicPr>
        <p:blipFill>
          <a:blip r:embed="rId2" cstate="print"/>
          <a:stretch>
            <a:fillRect/>
          </a:stretch>
        </p:blipFill>
        <p:spPr>
          <a:xfrm>
            <a:off x="846667" y="2160588"/>
            <a:ext cx="7823200" cy="3881437"/>
          </a:xfrm>
          <a:prstGeom prst="rect">
            <a:avLst/>
          </a:prstGeom>
        </p:spPr>
      </p:pic>
    </p:spTree>
    <p:extLst>
      <p:ext uri="{BB962C8B-B14F-4D97-AF65-F5344CB8AC3E}">
        <p14:creationId xmlns:p14="http://schemas.microsoft.com/office/powerpoint/2010/main" val="1726492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70429-6268-4D34-ADA7-CD4ACF3C1440}"/>
              </a:ext>
            </a:extLst>
          </p:cNvPr>
          <p:cNvSpPr>
            <a:spLocks noGrp="1"/>
          </p:cNvSpPr>
          <p:nvPr>
            <p:ph type="title"/>
          </p:nvPr>
        </p:nvSpPr>
        <p:spPr/>
        <p:txBody>
          <a:bodyPr/>
          <a:lstStyle/>
          <a:p>
            <a:r>
              <a:rPr lang="en-US" dirty="0"/>
              <a:t>Second Wave of Feminism: Changes in Law</a:t>
            </a:r>
            <a:endParaRPr lang="en-CA" dirty="0"/>
          </a:p>
        </p:txBody>
      </p:sp>
      <p:sp>
        <p:nvSpPr>
          <p:cNvPr id="3" name="Content Placeholder 2">
            <a:extLst>
              <a:ext uri="{FF2B5EF4-FFF2-40B4-BE49-F238E27FC236}">
                <a16:creationId xmlns:a16="http://schemas.microsoft.com/office/drawing/2014/main" id="{93D6F102-6C81-4184-9CC7-64AF323AAF21}"/>
              </a:ext>
            </a:extLst>
          </p:cNvPr>
          <p:cNvSpPr>
            <a:spLocks noGrp="1"/>
          </p:cNvSpPr>
          <p:nvPr>
            <p:ph idx="1"/>
          </p:nvPr>
        </p:nvSpPr>
        <p:spPr/>
        <p:txBody>
          <a:bodyPr/>
          <a:lstStyle/>
          <a:p>
            <a:r>
              <a:rPr lang="en-US" b="1" i="1" dirty="0"/>
              <a:t>Charter of Rights and Freedoms</a:t>
            </a:r>
          </a:p>
          <a:p>
            <a:r>
              <a:rPr lang="en-US" b="1" dirty="0"/>
              <a:t>Part of the Constitution Act, 1982</a:t>
            </a:r>
          </a:p>
          <a:p>
            <a:r>
              <a:rPr lang="en-US" dirty="0"/>
              <a:t>Important Sections:</a:t>
            </a:r>
          </a:p>
          <a:p>
            <a:r>
              <a:rPr lang="en-US" dirty="0"/>
              <a:t>Section 15: equal treatment before and under the law, and equal protection and benefit of the law without discrimination</a:t>
            </a:r>
          </a:p>
          <a:p>
            <a:r>
              <a:rPr lang="en-US" dirty="0"/>
              <a:t>Section 28: states all Charter rights are guaranteed equally to men and women</a:t>
            </a:r>
          </a:p>
          <a:p>
            <a:r>
              <a:rPr lang="en-US" dirty="0"/>
              <a:t>One of the lobby groups in the negotiations that gave a presentation was none other than the </a:t>
            </a:r>
            <a:r>
              <a:rPr lang="en-US" b="1" dirty="0"/>
              <a:t>National Action Committee on the Status of Women.</a:t>
            </a:r>
            <a:endParaRPr lang="en-US" dirty="0"/>
          </a:p>
          <a:p>
            <a:endParaRPr lang="en-CA" dirty="0"/>
          </a:p>
        </p:txBody>
      </p:sp>
    </p:spTree>
    <p:extLst>
      <p:ext uri="{BB962C8B-B14F-4D97-AF65-F5344CB8AC3E}">
        <p14:creationId xmlns:p14="http://schemas.microsoft.com/office/powerpoint/2010/main" val="3560522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DC9B0-E43F-47CE-B831-410440A1CA15}"/>
              </a:ext>
            </a:extLst>
          </p:cNvPr>
          <p:cNvSpPr>
            <a:spLocks noGrp="1"/>
          </p:cNvSpPr>
          <p:nvPr>
            <p:ph type="title"/>
          </p:nvPr>
        </p:nvSpPr>
        <p:spPr/>
        <p:txBody>
          <a:bodyPr/>
          <a:lstStyle/>
          <a:p>
            <a:r>
              <a:rPr lang="en-US" dirty="0"/>
              <a:t>Second Wave of Feminism: Changes in Law</a:t>
            </a:r>
            <a:endParaRPr lang="en-CA" dirty="0"/>
          </a:p>
        </p:txBody>
      </p:sp>
      <p:pic>
        <p:nvPicPr>
          <p:cNvPr id="4" name="Content Placeholder 3">
            <a:extLst>
              <a:ext uri="{FF2B5EF4-FFF2-40B4-BE49-F238E27FC236}">
                <a16:creationId xmlns:a16="http://schemas.microsoft.com/office/drawing/2014/main" id="{2F8CA4B9-A066-4E5F-884B-4349342663DB}"/>
              </a:ext>
            </a:extLst>
          </p:cNvPr>
          <p:cNvPicPr>
            <a:picLocks noGrp="1" noChangeAspect="1"/>
          </p:cNvPicPr>
          <p:nvPr>
            <p:ph idx="1"/>
          </p:nvPr>
        </p:nvPicPr>
        <p:blipFill>
          <a:blip r:embed="rId2"/>
          <a:stretch>
            <a:fillRect/>
          </a:stretch>
        </p:blipFill>
        <p:spPr>
          <a:xfrm>
            <a:off x="1357745" y="2160588"/>
            <a:ext cx="7426037" cy="3881437"/>
          </a:xfrm>
          <a:prstGeom prst="rect">
            <a:avLst/>
          </a:prstGeom>
        </p:spPr>
      </p:pic>
    </p:spTree>
    <p:extLst>
      <p:ext uri="{BB962C8B-B14F-4D97-AF65-F5344CB8AC3E}">
        <p14:creationId xmlns:p14="http://schemas.microsoft.com/office/powerpoint/2010/main" val="1843635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91056-D12E-4E02-AE6B-1C1446A0297E}"/>
              </a:ext>
            </a:extLst>
          </p:cNvPr>
          <p:cNvSpPr>
            <a:spLocks noGrp="1"/>
          </p:cNvSpPr>
          <p:nvPr>
            <p:ph type="title"/>
          </p:nvPr>
        </p:nvSpPr>
        <p:spPr/>
        <p:txBody>
          <a:bodyPr/>
          <a:lstStyle/>
          <a:p>
            <a:r>
              <a:rPr lang="en-US" dirty="0"/>
              <a:t>Second Wave of Feminism: Changes in Law</a:t>
            </a:r>
            <a:endParaRPr lang="en-CA" dirty="0"/>
          </a:p>
        </p:txBody>
      </p:sp>
      <p:pic>
        <p:nvPicPr>
          <p:cNvPr id="4" name="Content Placeholder 3">
            <a:extLst>
              <a:ext uri="{FF2B5EF4-FFF2-40B4-BE49-F238E27FC236}">
                <a16:creationId xmlns:a16="http://schemas.microsoft.com/office/drawing/2014/main" id="{4B6999E0-DE5E-4C23-AE42-C83CD5175493}"/>
              </a:ext>
            </a:extLst>
          </p:cNvPr>
          <p:cNvPicPr>
            <a:picLocks noGrp="1" noChangeAspect="1"/>
          </p:cNvPicPr>
          <p:nvPr>
            <p:ph idx="1"/>
          </p:nvPr>
        </p:nvPicPr>
        <p:blipFill>
          <a:blip r:embed="rId2"/>
          <a:stretch>
            <a:fillRect/>
          </a:stretch>
        </p:blipFill>
        <p:spPr>
          <a:xfrm>
            <a:off x="835617" y="2160588"/>
            <a:ext cx="8280804" cy="3881437"/>
          </a:xfrm>
          <a:prstGeom prst="rect">
            <a:avLst/>
          </a:prstGeom>
        </p:spPr>
      </p:pic>
    </p:spTree>
    <p:extLst>
      <p:ext uri="{BB962C8B-B14F-4D97-AF65-F5344CB8AC3E}">
        <p14:creationId xmlns:p14="http://schemas.microsoft.com/office/powerpoint/2010/main" val="1324395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69280-6E9E-47C7-97DE-60EB69A26619}"/>
              </a:ext>
            </a:extLst>
          </p:cNvPr>
          <p:cNvSpPr>
            <a:spLocks noGrp="1"/>
          </p:cNvSpPr>
          <p:nvPr>
            <p:ph type="title"/>
          </p:nvPr>
        </p:nvSpPr>
        <p:spPr/>
        <p:txBody>
          <a:bodyPr/>
          <a:lstStyle/>
          <a:p>
            <a:r>
              <a:rPr lang="en-US" dirty="0"/>
              <a:t>Second Wave of Feminism: Reproductive Freedoms</a:t>
            </a:r>
            <a:endParaRPr lang="en-CA" dirty="0"/>
          </a:p>
        </p:txBody>
      </p:sp>
      <p:sp>
        <p:nvSpPr>
          <p:cNvPr id="3" name="Content Placeholder 2">
            <a:extLst>
              <a:ext uri="{FF2B5EF4-FFF2-40B4-BE49-F238E27FC236}">
                <a16:creationId xmlns:a16="http://schemas.microsoft.com/office/drawing/2014/main" id="{03C99B92-A112-4DD0-9CDB-FFAE40748851}"/>
              </a:ext>
            </a:extLst>
          </p:cNvPr>
          <p:cNvSpPr>
            <a:spLocks noGrp="1"/>
          </p:cNvSpPr>
          <p:nvPr>
            <p:ph idx="1"/>
          </p:nvPr>
        </p:nvSpPr>
        <p:spPr/>
        <p:txBody>
          <a:bodyPr/>
          <a:lstStyle/>
          <a:p>
            <a:r>
              <a:rPr lang="en-US" dirty="0"/>
              <a:t>Abortion:</a:t>
            </a:r>
          </a:p>
          <a:p>
            <a:r>
              <a:rPr lang="en-US" dirty="0"/>
              <a:t>Illegal in Canada until 1969.</a:t>
            </a:r>
          </a:p>
          <a:p>
            <a:r>
              <a:rPr lang="en-US" dirty="0"/>
              <a:t>Had to be performed in a certified hospital, approved by a medical committee, and be crucial to a woman’s health.</a:t>
            </a:r>
          </a:p>
          <a:p>
            <a:r>
              <a:rPr lang="en-US" dirty="0"/>
              <a:t>Still considered a crime under Sec. 287 of the Criminal Code, however.</a:t>
            </a:r>
          </a:p>
          <a:p>
            <a:endParaRPr lang="en-CA" dirty="0"/>
          </a:p>
        </p:txBody>
      </p:sp>
    </p:spTree>
    <p:extLst>
      <p:ext uri="{BB962C8B-B14F-4D97-AF65-F5344CB8AC3E}">
        <p14:creationId xmlns:p14="http://schemas.microsoft.com/office/powerpoint/2010/main" val="2413980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7D10E-3BB1-4F1F-AF13-EDB8BACA43D1}"/>
              </a:ext>
            </a:extLst>
          </p:cNvPr>
          <p:cNvSpPr>
            <a:spLocks noGrp="1"/>
          </p:cNvSpPr>
          <p:nvPr>
            <p:ph type="title"/>
          </p:nvPr>
        </p:nvSpPr>
        <p:spPr/>
        <p:txBody>
          <a:bodyPr/>
          <a:lstStyle/>
          <a:p>
            <a:r>
              <a:rPr lang="en-US" dirty="0"/>
              <a:t>Second Wave of Feminism: Reproductive Freedoms (Abortion)</a:t>
            </a:r>
            <a:endParaRPr lang="en-CA" dirty="0"/>
          </a:p>
        </p:txBody>
      </p:sp>
      <p:sp>
        <p:nvSpPr>
          <p:cNvPr id="3" name="Content Placeholder 2">
            <a:extLst>
              <a:ext uri="{FF2B5EF4-FFF2-40B4-BE49-F238E27FC236}">
                <a16:creationId xmlns:a16="http://schemas.microsoft.com/office/drawing/2014/main" id="{62E2BFE9-4785-47BF-A3DE-DF9A049326D6}"/>
              </a:ext>
            </a:extLst>
          </p:cNvPr>
          <p:cNvSpPr>
            <a:spLocks noGrp="1"/>
          </p:cNvSpPr>
          <p:nvPr>
            <p:ph idx="1"/>
          </p:nvPr>
        </p:nvSpPr>
        <p:spPr/>
        <p:txBody>
          <a:bodyPr/>
          <a:lstStyle/>
          <a:p>
            <a:r>
              <a:rPr lang="en-US" dirty="0"/>
              <a:t>R v Morgentaler (1988) Case.</a:t>
            </a:r>
          </a:p>
          <a:p>
            <a:r>
              <a:rPr lang="en-US" dirty="0">
                <a:hlinkClick r:id="rId2"/>
              </a:rPr>
              <a:t>https://www.youtube.com/watch?v=T7e0j7BFKoo&amp;t=31s</a:t>
            </a:r>
            <a:endParaRPr lang="en-US" dirty="0"/>
          </a:p>
          <a:p>
            <a:r>
              <a:rPr lang="en-US" dirty="0"/>
              <a:t>Dr. Henry Morgentaler opens abortion clinics in Montreal</a:t>
            </a:r>
          </a:p>
          <a:p>
            <a:r>
              <a:rPr lang="en-US" dirty="0"/>
              <a:t>Defense: section 7 of the Charter says "Everyone has the right to life, liberty and security of the person and the right not to be deprived thereof except in accordance with the principles of fundamental justice.“</a:t>
            </a:r>
          </a:p>
          <a:p>
            <a:r>
              <a:rPr lang="en-US" dirty="0"/>
              <a:t>1988 Supreme Court of Canada Rules in Morgentaler’s favor.</a:t>
            </a:r>
          </a:p>
          <a:p>
            <a:r>
              <a:rPr lang="en-US" dirty="0"/>
              <a:t>Abortion has been legal in Canada since.</a:t>
            </a:r>
          </a:p>
          <a:p>
            <a:endParaRPr lang="en-CA" dirty="0"/>
          </a:p>
        </p:txBody>
      </p:sp>
    </p:spTree>
    <p:extLst>
      <p:ext uri="{BB962C8B-B14F-4D97-AF65-F5344CB8AC3E}">
        <p14:creationId xmlns:p14="http://schemas.microsoft.com/office/powerpoint/2010/main" val="2739357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CE129-A371-49D6-870E-590B8ED350C2}"/>
              </a:ext>
            </a:extLst>
          </p:cNvPr>
          <p:cNvSpPr>
            <a:spLocks noGrp="1"/>
          </p:cNvSpPr>
          <p:nvPr>
            <p:ph type="title"/>
          </p:nvPr>
        </p:nvSpPr>
        <p:spPr/>
        <p:txBody>
          <a:bodyPr/>
          <a:lstStyle/>
          <a:p>
            <a:r>
              <a:rPr lang="en-US" dirty="0"/>
              <a:t>Second Wave of Feminism: Reproductive Freedoms (Abortion)</a:t>
            </a:r>
            <a:endParaRPr lang="en-CA" dirty="0"/>
          </a:p>
        </p:txBody>
      </p:sp>
      <p:pic>
        <p:nvPicPr>
          <p:cNvPr id="4" name="Content Placeholder 3">
            <a:extLst>
              <a:ext uri="{FF2B5EF4-FFF2-40B4-BE49-F238E27FC236}">
                <a16:creationId xmlns:a16="http://schemas.microsoft.com/office/drawing/2014/main" id="{D636D555-6922-44DB-AF12-5391E95E1A5E}"/>
              </a:ext>
            </a:extLst>
          </p:cNvPr>
          <p:cNvPicPr>
            <a:picLocks noGrp="1" noChangeAspect="1"/>
          </p:cNvPicPr>
          <p:nvPr>
            <p:ph idx="1"/>
          </p:nvPr>
        </p:nvPicPr>
        <p:blipFill>
          <a:blip r:embed="rId2"/>
          <a:stretch>
            <a:fillRect/>
          </a:stretch>
        </p:blipFill>
        <p:spPr>
          <a:xfrm>
            <a:off x="1089482" y="2162610"/>
            <a:ext cx="7773074" cy="3877392"/>
          </a:xfrm>
          <a:prstGeom prst="rect">
            <a:avLst/>
          </a:prstGeom>
        </p:spPr>
      </p:pic>
    </p:spTree>
    <p:extLst>
      <p:ext uri="{BB962C8B-B14F-4D97-AF65-F5344CB8AC3E}">
        <p14:creationId xmlns:p14="http://schemas.microsoft.com/office/powerpoint/2010/main" val="671424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3F240-6776-43C2-AC86-B228D446CDB0}"/>
              </a:ext>
            </a:extLst>
          </p:cNvPr>
          <p:cNvSpPr>
            <a:spLocks noGrp="1"/>
          </p:cNvSpPr>
          <p:nvPr>
            <p:ph type="title"/>
          </p:nvPr>
        </p:nvSpPr>
        <p:spPr/>
        <p:txBody>
          <a:bodyPr/>
          <a:lstStyle/>
          <a:p>
            <a:r>
              <a:rPr lang="en-US" dirty="0"/>
              <a:t>Second Wave of Feminism: Reproductive Freedoms (Abortion)</a:t>
            </a:r>
            <a:endParaRPr lang="en-CA" dirty="0"/>
          </a:p>
        </p:txBody>
      </p:sp>
      <p:pic>
        <p:nvPicPr>
          <p:cNvPr id="4" name="Content Placeholder 3">
            <a:extLst>
              <a:ext uri="{FF2B5EF4-FFF2-40B4-BE49-F238E27FC236}">
                <a16:creationId xmlns:a16="http://schemas.microsoft.com/office/drawing/2014/main" id="{811A9731-EB48-4287-A0A2-BCD6EB3425C6}"/>
              </a:ext>
            </a:extLst>
          </p:cNvPr>
          <p:cNvPicPr>
            <a:picLocks noGrp="1" noChangeAspect="1"/>
          </p:cNvPicPr>
          <p:nvPr>
            <p:ph idx="1"/>
          </p:nvPr>
        </p:nvPicPr>
        <p:blipFill>
          <a:blip r:embed="rId2"/>
          <a:stretch>
            <a:fillRect/>
          </a:stretch>
        </p:blipFill>
        <p:spPr>
          <a:xfrm>
            <a:off x="1472367" y="2160588"/>
            <a:ext cx="7007303" cy="3881437"/>
          </a:xfrm>
          <a:prstGeom prst="rect">
            <a:avLst/>
          </a:prstGeom>
        </p:spPr>
      </p:pic>
    </p:spTree>
    <p:extLst>
      <p:ext uri="{BB962C8B-B14F-4D97-AF65-F5344CB8AC3E}">
        <p14:creationId xmlns:p14="http://schemas.microsoft.com/office/powerpoint/2010/main" val="135666753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768</TotalTime>
  <Words>1132</Words>
  <Application>Microsoft Office PowerPoint</Application>
  <PresentationFormat>Widescreen</PresentationFormat>
  <Paragraphs>90</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Trebuchet MS</vt:lpstr>
      <vt:lpstr>Wingdings 3</vt:lpstr>
      <vt:lpstr>Facet</vt:lpstr>
      <vt:lpstr>WGST 100-991: Introduction to Women’s and Gender Studies</vt:lpstr>
      <vt:lpstr>Second Wave of Feminism: Changes in Law</vt:lpstr>
      <vt:lpstr>Second Wave of Feminism: Changes in Law</vt:lpstr>
      <vt:lpstr>Second Wave of Feminism: Changes in Law</vt:lpstr>
      <vt:lpstr>Second Wave of Feminism: Changes in Law</vt:lpstr>
      <vt:lpstr>Second Wave of Feminism: Reproductive Freedoms</vt:lpstr>
      <vt:lpstr>Second Wave of Feminism: Reproductive Freedoms (Abortion)</vt:lpstr>
      <vt:lpstr>Second Wave of Feminism: Reproductive Freedoms (Abortion)</vt:lpstr>
      <vt:lpstr>Second Wave of Feminism: Reproductive Freedoms (Abortion)</vt:lpstr>
      <vt:lpstr>Second Wave of Feminism: Reproductive Freedoms (The Pill)</vt:lpstr>
      <vt:lpstr>Second Wave of Feminism: Reproductive Freedoms (The Pill)</vt:lpstr>
      <vt:lpstr>Second Wave of Feminism: Reproductive Freedoms (The Pill)</vt:lpstr>
      <vt:lpstr>Second Wave of Feminism: Reproductive Freedoms (The Pill)</vt:lpstr>
      <vt:lpstr>Second Wave of Feminism: Reproductive Freedoms (the Pill)</vt:lpstr>
      <vt:lpstr>Second Wave of Feminism: Reproductive Freedoms (the Pill)</vt:lpstr>
      <vt:lpstr>Second Wave of Feminism: Reproductive Freedoms (the Pill)</vt:lpstr>
      <vt:lpstr>Second Wave of Feminism: Violence against Women</vt:lpstr>
      <vt:lpstr>Second Wave of Feminism: Violence against Women</vt:lpstr>
      <vt:lpstr>Second Wave of Feminism: Violence against Women-Betty Friedan</vt:lpstr>
      <vt:lpstr>Second Wave of Feminism: Violence against Women-Nuclear Family</vt:lpstr>
      <vt:lpstr>Second Wave of Feminism: Violence against Women-Advertisement</vt:lpstr>
      <vt:lpstr>Second Wave of Feminism: Violence against Women</vt:lpstr>
      <vt:lpstr>Second Wave of Feminism: Violence against Women</vt:lpstr>
      <vt:lpstr>Second Wave of Feminism: Violence against Women</vt:lpstr>
      <vt:lpstr>Second Wave of Feminism: Violence against Women</vt:lpstr>
      <vt:lpstr>Second Wave of Feminism: Violence against Women</vt:lpstr>
      <vt:lpstr>Second Wave of Feminism: Violence against Women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SOST 110-050 Introduction to Mass Media</dc:title>
  <dc:creator>Jeff Walters</dc:creator>
  <cp:lastModifiedBy>Jeff Walters</cp:lastModifiedBy>
  <cp:revision>144</cp:revision>
  <dcterms:created xsi:type="dcterms:W3CDTF">2014-07-02T13:02:12Z</dcterms:created>
  <dcterms:modified xsi:type="dcterms:W3CDTF">2018-10-01T00:19:10Z</dcterms:modified>
</cp:coreProperties>
</file>

<file path=docProps/thumbnail.jpeg>
</file>